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8" r:id="rId4"/>
    <p:sldId id="257" r:id="rId5"/>
    <p:sldId id="270" r:id="rId6"/>
    <p:sldId id="269" r:id="rId7"/>
    <p:sldId id="283" r:id="rId8"/>
    <p:sldId id="282" r:id="rId9"/>
    <p:sldId id="279" r:id="rId10"/>
    <p:sldId id="278" r:id="rId11"/>
    <p:sldId id="266" r:id="rId12"/>
    <p:sldId id="265" r:id="rId13"/>
    <p:sldId id="281" r:id="rId14"/>
    <p:sldId id="280" r:id="rId15"/>
    <p:sldId id="260" r:id="rId16"/>
    <p:sldId id="259" r:id="rId17"/>
    <p:sldId id="264" r:id="rId18"/>
    <p:sldId id="263" r:id="rId19"/>
    <p:sldId id="262" r:id="rId20"/>
    <p:sldId id="261" r:id="rId21"/>
    <p:sldId id="277" r:id="rId22"/>
    <p:sldId id="276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F3A5665-1019-44D7-B23B-3D4B0471DC5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7BAEC8-0B09-4774-A87B-2596D6E80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4389-EC04-42DD-A08D-68531F19ADC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752A-D53C-41BD-9F42-B0C4533CF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C5D2-C392-433D-9A9A-FF5CFE87EC5C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14C9-E09A-45B1-AB50-D7154D0B6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D1A0-1B6C-4AF9-894C-2A02E0C1A291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5FC8-1916-4987-B0D6-7EA625A8F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5927-A33F-4411-9EE6-B52DFEB197AC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A818-C126-4A8A-B7A8-2EDEA75C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7B2D-8D26-4C66-A3A1-5F93F8C07FBC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7AB9-C9B8-4179-A912-857EA30C3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CFC0-0E01-43A3-86C5-498351684F84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54A271-EA6D-4AF7-904B-91A08942D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C4B-08B0-4963-BCE9-B76C8AD6E61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BF25-062E-4BDC-ACA6-9DC08F71D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4C78-C6FF-4285-807F-97CB6CC2FD20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FD34-011A-4C94-86E5-D619A48AE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1B353E9-A2F4-4EAE-9E73-BEB2457320CE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DA08969-6739-4232-9F6D-14E154DB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CA5BD83-DEC0-4B78-8A71-8422D641123D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6F7B773-5EC8-42A2-A9FA-C01EE61C1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295D2-C1F1-45DB-A30A-301681A9025B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9C823-C3FB-4EEE-A5E2-C20CB8CA8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32" r:id="rId4"/>
    <p:sldLayoutId id="2147483740" r:id="rId5"/>
    <p:sldLayoutId id="2147483733" r:id="rId6"/>
    <p:sldLayoutId id="2147483734" r:id="rId7"/>
    <p:sldLayoutId id="2147483741" r:id="rId8"/>
    <p:sldLayoutId id="2147483742" r:id="rId9"/>
    <p:sldLayoutId id="2147483735" r:id="rId10"/>
    <p:sldLayoutId id="214748373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842772"/>
            <a:ext cx="8062912" cy="1172457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«Путешествие в сказку»</a:t>
            </a:r>
            <a:endParaRPr lang="ru-RU" sz="9600" b="1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643438"/>
            <a:ext cx="8062913" cy="1752600"/>
          </a:xfrm>
        </p:spPr>
        <p:txBody>
          <a:bodyPr>
            <a:normAutofit/>
          </a:bodyPr>
          <a:lstStyle/>
          <a:p>
            <a:pPr marR="0" eaLnBrk="1" hangingPunct="1">
              <a:spcBef>
                <a:spcPct val="0"/>
              </a:spcBef>
              <a:defRPr/>
            </a:pPr>
            <a:endParaRPr lang="ru-RU" dirty="0" smtClean="0">
              <a:ln>
                <a:noFill/>
              </a:ln>
              <a:solidFill>
                <a:srgbClr val="FFFFFF"/>
              </a:solidFill>
            </a:endParaRPr>
          </a:p>
          <a:p>
            <a:pPr marR="0" eaLnBrk="1" hangingPunct="1">
              <a:spcBef>
                <a:spcPct val="0"/>
              </a:spcBef>
              <a:defRPr/>
            </a:pPr>
            <a:endParaRPr lang="ru-RU" dirty="0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sha\Desktop\Права ребенка\три-медведя-2-339на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85813"/>
            <a:ext cx="7500938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376216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3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 на неприкосновенность личности, защиту от эксплуатации и насилия.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19 Конвенции — каждый ребенок имеет право на защиту своей личности от любых видов эксплуатации и насилия; государство обеспечивает неприкосновенность личности ребенка, обеспечивает защиту от всех видов эксплуатации, включая сексуальную, от физического и (или) психического насилия, жестокого, грубого или оскорбительного обращения, сексуальных домогательств, от вовлечения в преступную деятельность, от приобщения к спиртным напиткам, наркотическим, токсическим веществам, от принуждения к занятию проституцией, попрошайничеством, азартными играми.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Права ребенка\triswina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43188"/>
            <a:ext cx="57054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natasha\Desktop\Права ребенка\серая-ше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85750"/>
            <a:ext cx="57150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Права детей-инвалидов.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Статья 23 Конвенции — государство гарантирует детям-инвалидам, детям с особенностями  психофизического развития бесплатную специализированную медицинскую, дефектологическую и психологическую помощь, получение базового и профессионального образования, трудоустройство в соответствии с их возможностями, полноценную жизнь.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sha\Desktop\Права ребенка\02lab7of81216653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35175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natasha\Desktop\Права ребенка\movies_3_stoykiy_olovyannyiy_solda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500063"/>
            <a:ext cx="60102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охрану и укрепление здоровья.</a:t>
            </a:r>
            <a:r>
              <a:rPr lang="ru-RU" sz="4800" u="sng" dirty="0" smtClean="0">
                <a:solidFill>
                  <a:schemeClr val="tx2"/>
                </a:solidFill>
              </a:rPr>
              <a:t> 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Статья 24 Конвенции — каждый ребенок имеет неотъемлемое право на охрану и укрепление здоровья до и после рождения; государство предоставляет детям бесплатную медицинскую помощь, санаторно-курортное лечение, обеспечивает лекарствами и медикаментами.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sha\Desktop\Права ребенк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57313"/>
            <a:ext cx="3524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natasha\Desktop\Права ребенка\доктор айболит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57188"/>
            <a:ext cx="3505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3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 на достойный уровень жизни.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27 Конвенции — каждый ребенок имеет право на уровень жизни и условия, необходимые для полноценного физического, умственного и духовного развития; государство обеспечивает создание этих условий.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sha\Desktop\Права ребенка\kroshechka_hovroshe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14500"/>
            <a:ext cx="407193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natasha\Desktop\Права ребенка\fmt_73_24_1312879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714375"/>
            <a:ext cx="5357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300" b="1" u="sng" dirty="0" smtClean="0">
                <a:solidFill>
                  <a:schemeClr val="tx2"/>
                </a:solidFill>
                <a:latin typeface="Monotype Corsiva" pitchFamily="66" charset="0"/>
              </a:rPr>
              <a:t>Равноправие (</a:t>
            </a:r>
            <a:r>
              <a:rPr lang="ru-RU" sz="5300" b="1" u="sng" dirty="0" err="1" smtClean="0">
                <a:solidFill>
                  <a:schemeClr val="tx2"/>
                </a:solidFill>
                <a:latin typeface="Monotype Corsiva" pitchFamily="66" charset="0"/>
              </a:rPr>
              <a:t>недискриминация</a:t>
            </a:r>
            <a:r>
              <a:rPr lang="ru-RU" sz="5300" b="1" u="sng" dirty="0" smtClean="0">
                <a:solidFill>
                  <a:schemeClr val="tx2"/>
                </a:solidFill>
                <a:latin typeface="Monotype Corsiva" pitchFamily="66" charset="0"/>
              </a:rPr>
              <a:t>) детей.</a:t>
            </a:r>
            <a:r>
              <a:rPr lang="ru-RU" sz="5300" b="1" u="sng" dirty="0" smtClean="0">
                <a:solidFill>
                  <a:schemeClr val="tx2"/>
                </a:solidFill>
              </a:rPr>
              <a:t/>
            </a:r>
            <a:br>
              <a:rPr lang="ru-RU" sz="5300" b="1" u="sng" dirty="0" smtClean="0">
                <a:solidFill>
                  <a:schemeClr val="tx2"/>
                </a:solidFill>
              </a:rPr>
            </a:br>
            <a:r>
              <a:rPr lang="ru-RU" sz="3300" dirty="0" smtClean="0">
                <a:solidFill>
                  <a:schemeClr val="tx2"/>
                </a:solidFill>
              </a:rPr>
              <a:t>  </a:t>
            </a:r>
            <a:r>
              <a:rPr lang="ru-RU" sz="2200" b="1" dirty="0" smtClean="0">
                <a:solidFill>
                  <a:schemeClr val="tx2"/>
                </a:solidFill>
              </a:rPr>
              <a:t>Статья 30 Конвенции — все дети имеют равные права независимо от происхождения, расовой, национальной и гражданской принадлежности, социального и имущественного положения, пола, языка, образования, отношения к религии, места жительства, состояния здоровья и иных обстоятельств.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51454"/>
            <a:ext cx="87849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Цели: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знакомство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основными правами ребёнка, воспитание нравственно-правовых норм через призму сказок;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выявление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экспериментальная проверка возможности использования потенциала сказки как средства нравственного и правового воспитания в детском саду. </a:t>
            </a:r>
            <a:endParaRPr lang="ru-RU" sz="2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 дать представление об основных правах человека через призму сказок; 2) развивать умение анализировать произведения художественной литературы, делать выводы по теме; 3) убедиться, что право выбора неразрывно связано с ответственностью за свои поступки, формировать правовую культуру человека; 4) воспитывать активную гражданскую позицию.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sha\Desktop\Права ребенка\454282cc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71500"/>
            <a:ext cx="75723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отдых.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Статья 31 Конвенции — каждый ребенок имеет  право на отдых и выбор внешкольных занятий в соответствии со своими интересами и способностями.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sha\Desktop\Права ребенка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32075"/>
            <a:ext cx="492918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natasha\Desktop\Права ребенк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28625"/>
            <a:ext cx="4929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труд (защита от эксплуатации). </a:t>
            </a:r>
            <a:b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Статья 32 Конвенции — каждый ребенок имеет право на получение профессии, участие в самостоятельной трудовой деятельности в соответствии с его возрастом, состоянием здоровья и профессиональной подготовкой; запрещается применение труда ребенка на тяжелых работах и работах с вредными или опасными условиями труда, вредных для здоровья и развития ребенка или наносящих ущерб посещаемости общеобразовательной школы.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sha\Desktop\Права ребенка\c3490d31a1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17775"/>
            <a:ext cx="521493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natasha\Desktop\Права ребенка\Двенадцать месяцев мультфиль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642938"/>
            <a:ext cx="516413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333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 на жизнь.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 Конвенции — каждый ребенок имеет неотъемлемое право на жизнь; государство защищает жизнь ребенка от любых противоправных посягательств.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Права ребенка\kolob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39290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tasha\Desktop\Права ребенка\0_75117_b20bb872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14313"/>
            <a:ext cx="39290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natasha\Desktop\Права ребенка\tmp196E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643063"/>
            <a:ext cx="47148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04778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проживание в семье.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Статья 7 Конвенции –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</a:rPr>
              <a:t>ребенок с момента рождения имеет право на имя и на приобретение гражданства, право знать своих родителей и право на их заботу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2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sha\Desktop\Права ребенка\phoca_thumb_l_thumbelina_p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1500"/>
            <a:ext cx="564356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04778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защиту от насильственного перемещения.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Статья 11 Конвенции — право на защиту от незаконного перемещения, невозвращения из-за границы, похищения, торговли.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sha\Desktop\Права ребенка\gusi-lebedi.0-03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95563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natasha\Desktop\Права ребенка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1500"/>
            <a:ext cx="5214938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333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/>
                </a:solidFill>
                <a:latin typeface="Monotype Corsiva" pitchFamily="66" charset="0"/>
              </a:rPr>
              <a:t>Право на защиту от незаконного вмешательства в личную жизнь, от посягательства на тайну корреспонденции.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Статья 16 Конвенции — каждый ребенок имеет право на защиту от незаконного вмешательства в его личную жизнь.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176</TotalTime>
  <Words>170</Words>
  <Application>Microsoft Office PowerPoint</Application>
  <PresentationFormat>Экран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 «Путешествие в сказку»</vt:lpstr>
      <vt:lpstr>Слайд 2</vt:lpstr>
      <vt:lpstr>Право на жизнь. Статья 6 Конвенции — каждый ребенок имеет неотъемлемое право на жизнь; государство защищает жизнь ребенка от любых противоправных посягательств.</vt:lpstr>
      <vt:lpstr>Слайд 4</vt:lpstr>
      <vt:lpstr>Право на проживание в семье. Статья 7 Конвенции – ребенок с момента рождения имеет право на имя и на приобретение гражданства, право знать своих родителей и право на их заботу.</vt:lpstr>
      <vt:lpstr>Слайд 6</vt:lpstr>
      <vt:lpstr>Право на защиту от насильственного перемещения. Статья 11 Конвенции — право на защиту от незаконного перемещения, невозвращения из-за границы, похищения, торговли.</vt:lpstr>
      <vt:lpstr>Слайд 8</vt:lpstr>
      <vt:lpstr>Право на защиту от незаконного вмешательства в личную жизнь, от посягательства на тайну корреспонденции. Статья 16 Конвенции — каждый ребенок имеет право на защиту от незаконного вмешательства в его личную жизнь.</vt:lpstr>
      <vt:lpstr>Слайд 10</vt:lpstr>
      <vt:lpstr>Право на неприкосновенность личности, защиту от эксплуатации и насилия.  Статья 19 Конвенции — каждый ребенок имеет право на защиту своей личности от любых видов эксплуатации и насилия; государство обеспечивает неприкосновенность личности ребенка, обеспечивает защиту от всех видов эксплуатации, включая сексуальную, от физического и (или) психического насилия, жестокого, грубого или оскорбительного обращения, сексуальных домогательств, от вовлечения в преступную деятельность, от приобщения к спиртным напиткам, наркотическим, токсическим веществам, от принуждения к занятию проституцией, попрошайничеством, азартными играми.</vt:lpstr>
      <vt:lpstr>Слайд 12</vt:lpstr>
      <vt:lpstr>Права детей-инвалидов. Статья 23 Конвенции — государство гарантирует детям-инвалидам, детям с особенностями  психофизического развития бесплатную специализированную медицинскую, дефектологическую и психологическую помощь, получение базового и профессионального образования, трудоустройство в соответствии с их возможностями, полноценную жизнь.</vt:lpstr>
      <vt:lpstr>Слайд 14</vt:lpstr>
      <vt:lpstr>Право на охрану и укрепление здоровья.  Статья 24 Конвенции — каждый ребенок имеет неотъемлемое право на охрану и укрепление здоровья до и после рождения; государство предоставляет детям бесплатную медицинскую помощь, санаторно-курортное лечение, обеспечивает лекарствами и медикаментами.</vt:lpstr>
      <vt:lpstr>Слайд 16</vt:lpstr>
      <vt:lpstr>Право на достойный уровень жизни. Статья 27 Конвенции — каждый ребенок имеет право на уровень жизни и условия, необходимые для полноценного физического, умственного и духовного развития; государство обеспечивает создание этих условий.</vt:lpstr>
      <vt:lpstr>Слайд 18</vt:lpstr>
      <vt:lpstr>Равноправие (недискриминация) детей.   Статья 30 Конвенции — все дети имеют равные права независимо от происхождения, расовой, национальной и гражданской принадлежности, социального и имущественного положения, пола, языка, образования, отношения к религии, места жительства, состояния здоровья и иных обстоятельств.</vt:lpstr>
      <vt:lpstr>Слайд 20</vt:lpstr>
      <vt:lpstr>Право на отдых. Статья 31 Конвенции — каждый ребенок имеет  право на отдых и выбор внешкольных занятий в соответствии со своими интересами и способностями.</vt:lpstr>
      <vt:lpstr>Слайд 22</vt:lpstr>
      <vt:lpstr>Право на труд (защита от эксплуатации).  Статья 32 Конвенции — каждый ребенок имеет право на получение профессии, участие в самостоятельной трудовой деятельности в соответствии с его возрастом, состоянием здоровья и профессиональной подготовкой; запрещается применение труда ребенка на тяжелых работах и работах с вредными или опасными условиями труда, вредных для здоровья и развития ребенка или наносящих ущерб посещаемости общеобразовательной школы.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 tivikova</dc:creator>
  <cp:lastModifiedBy>natasha tivikova</cp:lastModifiedBy>
  <cp:revision>24</cp:revision>
  <dcterms:created xsi:type="dcterms:W3CDTF">2015-11-18T19:29:13Z</dcterms:created>
  <dcterms:modified xsi:type="dcterms:W3CDTF">2016-04-18T12:47:26Z</dcterms:modified>
</cp:coreProperties>
</file>